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5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5143500" type="screen16x9"/>
  <p:notesSz cx="6858000" cy="9144000"/>
  <p:embeddedFontLst>
    <p:embeddedFont>
      <p:font typeface="Caveat" panose="020B0604020202020204" charset="0"/>
      <p:regular r:id="rId29"/>
      <p:bold r:id="rId30"/>
    </p:embeddedFont>
    <p:embeddedFont>
      <p:font typeface="Quicksand" panose="020B0604020202020204" charset="0"/>
      <p:regular r:id="rId31"/>
      <p:bold r:id="rId32"/>
    </p:embeddedFont>
    <p:embeddedFont>
      <p:font typeface="Quicksand Light" panose="020B0604020202020204" charset="0"/>
      <p:regular r:id="rId33"/>
      <p:bold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72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ncce.io/tcc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ncce.io/ogl" TargetMode="Externa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illustrations/question-mark-why-icon-blue-usa-1332062/" TargetMode="Externa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bicycle-red-bike-cycle-cycling-311656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Relationship Id="rId6" Type="http://schemas.openxmlformats.org/officeDocument/2006/relationships/hyperlink" Target="https://pixabay.com/vectors/pedicure-toes-foot-human-body-310735/" TargetMode="External"/><Relationship Id="rId5" Type="http://schemas.openxmlformats.org/officeDocument/2006/relationships/hyperlink" Target="https://pixabay.com/vectors/car-toy-car-toy-fun-automobile-312461/" TargetMode="External"/><Relationship Id="rId4" Type="http://schemas.openxmlformats.org/officeDocument/2006/relationships/hyperlink" Target="https://pixabay.com/vectors/bus-mini-auto-transport-car-312469/" TargetMode="Externa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2e.com/jit5#pictogram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laptop-notebook-computer-black-158648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pixabay.com/illustrations/question-mark-why-icon-blue-usa-1332062/" TargetMode="Externa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school-school-supplies-education-1555907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pixabay.com/illustrations/task-yellow-splash-painting-liquid-1528002/" TargetMode="External"/><Relationship Id="rId4" Type="http://schemas.openxmlformats.org/officeDocument/2006/relationships/hyperlink" Target="https://pixabay.com/vectors/glue-bottle-orange-blue-fluid-306757/" TargetMode="Externa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thumb-up-hand-like-confirm-go-top-307176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vectors/cat-animal-feline-kitty-orange-161284/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illustrations/question-mark-why-icon-blue-usa-1332062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5ea948baa0_1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" name="Google Shape;48;g5ea948baa0_1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Last updated: 28-01-21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Resources are updated regularly — the latest version is available at: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ncce.io/tcc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000">
              <a:solidFill>
                <a:srgbClr val="666666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This resource is licensed under the Open Government Licence, version 3. For more information on this licence, see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 </a:t>
            </a:r>
            <a:r>
              <a:rPr lang="en-GB" sz="1000" u="sng">
                <a:solidFill>
                  <a:srgbClr val="1155CC"/>
                </a:solidFill>
                <a:latin typeface="Quicksand"/>
                <a:ea typeface="Quicksand"/>
                <a:cs typeface="Quicksand"/>
                <a:sym typeface="Quicksand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ncce.io/ogl</a:t>
            </a:r>
            <a:r>
              <a:rPr lang="en-GB" sz="1000">
                <a:solidFill>
                  <a:srgbClr val="666666"/>
                </a:solidFill>
                <a:latin typeface="Quicksand"/>
                <a:ea typeface="Quicksand"/>
                <a:cs typeface="Quicksand"/>
                <a:sym typeface="Quicksand"/>
              </a:rPr>
              <a:t>.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5eb07e6303_5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5eb07e6303_5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 dirty="0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7e20961dcb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0" name="Google Shape;190;g7e20961dcb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7e20961dcb_0_1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7e20961dcb_0_1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7e20961dcb_0_1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9" name="Google Shape;229;g7e20961dcb_0_1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4"/>
              </a:rPr>
              <a:t>https://pixabay.com/illustrations/question-mark-why-icon-blue-usa-1332062/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g7e20961dcb_0_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" name="Google Shape;239;g7e20961dcb_0_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latin typeface="Quicksand"/>
                <a:ea typeface="Quicksand"/>
                <a:cs typeface="Quicksand"/>
                <a:sym typeface="Quicksand"/>
              </a:rPr>
              <a:t>Screen recording: </a:t>
            </a:r>
            <a:r>
              <a:rPr lang="en-GB" u="sng" dirty="0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7e20961dcb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7e20961dcb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Bike: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https://pixabay.com/vectors/bicycle-red-bike-cycle-cycling-311656/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Bus: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https://pixabay.com/vectors/bus-mini-auto-transport-car-312469/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Car: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https://pixabay.com/vectors/car-toy-car-toy-fun-automobile-312461/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Feet: </a:t>
            </a:r>
            <a:r>
              <a:rPr lang="en-GB" u="sng">
                <a:solidFill>
                  <a:schemeClr val="hlink"/>
                </a:solidFill>
                <a:hlinkClick r:id="rId6"/>
              </a:rPr>
              <a:t>https://pixabay.com/vectors/pedicure-toes-foot-human-body-310735/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7e0c0dbd95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7e0c0dbd95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7e20961dcb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7e20961dcb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7e20961dcb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7e20961dcb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7e20961dcb_0_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7e20961dcb_0_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Screenshot: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https://www.j2e.com/jit5#pictogram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5ea948baa0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g5ea948baa0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7e20961dcb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7e20961dcb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https://pixabay.com/illustrations/question-mark-why-icon-blue-usa-1332062/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5ea948baa0_1_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5ea948baa0_1_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Computer: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https://pixabay.com/vectors/laptop-notebook-computer-black-158648/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Question mark: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https://pixabay.com/illustrations/question-mark-why-icon-blue-usa-1332062/</a:t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7e09c8e4b4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7e09c8e4b4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g7e09c8e4b4_0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7" name="Google Shape;357;g7e09c8e4b4_0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Scissors: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https://pixabay.com/vectors/school-school-supplies-education-1555907/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Glue: </a:t>
            </a:r>
            <a:r>
              <a:rPr lang="en-GB" u="sng">
                <a:solidFill>
                  <a:schemeClr val="hlink"/>
                </a:solidFill>
                <a:hlinkClick r:id="rId4"/>
              </a:rPr>
              <a:t>https://pixabay.com/vectors/glue-bottle-orange-blue-fluid-306757/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Yellow paint: </a:t>
            </a:r>
            <a:r>
              <a:rPr lang="en-GB" u="sng">
                <a:solidFill>
                  <a:schemeClr val="hlink"/>
                </a:solidFill>
                <a:hlinkClick r:id="rId5"/>
              </a:rPr>
              <a:t>https://pixabay.com/illustrations/task-yellow-splash-painting-liquid-1528002/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7e09c8e4b4_0_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3" name="Google Shape;393;g7e09c8e4b4_0_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g7de7c8407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5" name="Google Shape;415;g7de7c8407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Image source: </a:t>
            </a:r>
            <a:r>
              <a:rPr lang="en-GB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https://pixabay.com/vectors/thumb-up-hand-like-confirm-go-top-307176/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5eb07e6303_5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5eb07e6303_5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Cat: </a:t>
            </a:r>
            <a:r>
              <a:rPr lang="en-GB" u="sng">
                <a:solidFill>
                  <a:schemeClr val="hlink"/>
                </a:solidFill>
                <a:hlinkClick r:id="rId3"/>
              </a:rPr>
              <a:t>https://pixabay.com/vectors/cat-animal-feline-kitty-orange-161284/</a:t>
            </a:r>
            <a:r>
              <a:rPr lang="en-GB"/>
              <a:t>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5eb07e6303_5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5eb07e6303_5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Question mark: </a:t>
            </a:r>
            <a:r>
              <a:rPr lang="en-GB" sz="1000" u="sng">
                <a:solidFill>
                  <a:schemeClr val="hlink"/>
                </a:solidFill>
                <a:latin typeface="Quicksand"/>
                <a:ea typeface="Quicksand"/>
                <a:cs typeface="Quicksand"/>
                <a:sym typeface="Quicksand"/>
                <a:hlinkClick r:id="rId3"/>
              </a:rPr>
              <a:t>https://pixabay.com/illustrations/question-mark-why-icon-blue-usa-1332062/</a:t>
            </a:r>
            <a:r>
              <a:rPr lang="en-GB" sz="1000">
                <a:latin typeface="Quicksand"/>
                <a:ea typeface="Quicksand"/>
                <a:cs typeface="Quicksand"/>
                <a:sym typeface="Quicksand"/>
              </a:rPr>
              <a:t> </a:t>
            </a:r>
            <a:endParaRPr sz="1000"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g7e20961dcb_0_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Google Shape;71;g7e20961dcb_0_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7e24cb400a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7e24cb400a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7e22e989f5_1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7e22e989f5_1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5eb07e6303_3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5eb07e6303_3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7e20961dcb_0_2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7e20961dcb_0_2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7e0c0dbd95_0_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7e0c0dbd95_0_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_3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580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>
              <a:spcBef>
                <a:spcPts val="160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  <p:pic>
        <p:nvPicPr>
          <p:cNvPr id="14" name="Google Shape;14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67675" y="4249150"/>
            <a:ext cx="1465423" cy="650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jectives / Questions / Lists">
  <p:cSld name="TITLE_4_1_1_1_2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with heading)">
  <p:cSld name="TITLE_4_1_1_2_1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097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and text under (no heading)">
  <p:cSld name="TITLE_4_1_1_1_4_1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>
            <a:spLocks noGrp="1"/>
          </p:cNvSpPr>
          <p:nvPr>
            <p:ph type="body" idx="1"/>
          </p:nvPr>
        </p:nvSpPr>
        <p:spPr>
          <a:xfrm>
            <a:off x="310900" y="472000"/>
            <a:ext cx="8521200" cy="379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2"/>
          </p:nvPr>
        </p:nvSpPr>
        <p:spPr>
          <a:xfrm>
            <a:off x="310900" y="4282175"/>
            <a:ext cx="8521200" cy="54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image (no text under)">
  <p:cSld name="TITLE_4_1_1_1_3_2_1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200" cy="38115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3" name="Google Shape;33;p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708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 or Images side by side">
  <p:cSld name="TITLE_4_1_1_1_3_1_1_1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38" name="Google Shape;38;p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0" name="Google Shape;40;p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1" name="Google Shape;41;p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rge text">
  <p:cSld name="TITLE_4_1_1_1_1_1_1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450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 b="0"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5" name="Google Shape;45;p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1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160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160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160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160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160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160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1600"/>
              </a:spcBef>
              <a:spcAft>
                <a:spcPts val="1600"/>
              </a:spcAft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rgbClr val="1155CC">
            <a:alpha val="559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/>
          <p:nvPr/>
        </p:nvSpPr>
        <p:spPr>
          <a:xfrm>
            <a:off x="0" y="2725"/>
            <a:ext cx="9144000" cy="306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1500" cy="70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Quicksand"/>
              <a:buNone/>
              <a:defRPr sz="2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1500" cy="381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1pPr>
            <a:lvl2pPr lvl="1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2pPr>
            <a:lvl3pPr lvl="2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3pPr>
            <a:lvl4pPr lvl="3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4pPr>
            <a:lvl5pPr lvl="4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5pPr>
            <a:lvl6pPr lvl="5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6pPr>
            <a:lvl7pPr lvl="6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7pPr>
            <a:lvl8pPr lvl="7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8pPr>
            <a:lvl9pPr lvl="8" algn="ctr" rtl="0">
              <a:buNone/>
              <a:defRPr sz="800">
                <a:solidFill>
                  <a:srgbClr val="494985"/>
                </a:solidFill>
                <a:latin typeface="Quicksand Light"/>
                <a:ea typeface="Quicksand Light"/>
                <a:cs typeface="Quicksand Light"/>
                <a:sym typeface="Quicksand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196">
          <p15:clr>
            <a:srgbClr val="EA4335"/>
          </p15:clr>
        </p15:guide>
        <p15:guide id="2" orient="horz" pos="196">
          <p15:clr>
            <a:srgbClr val="EA4335"/>
          </p15:clr>
        </p15:guide>
        <p15:guide id="3" orient="horz" pos="641">
          <p15:clr>
            <a:srgbClr val="EA4335"/>
          </p15:clr>
        </p15:guide>
        <p15:guide id="4" pos="2776">
          <p15:clr>
            <a:srgbClr val="EA4335"/>
          </p15:clr>
        </p15:guide>
        <p15:guide id="5" orient="horz" pos="812">
          <p15:clr>
            <a:srgbClr val="EA4335"/>
          </p15:clr>
        </p15:guide>
        <p15:guide id="6" pos="2984">
          <p15:clr>
            <a:srgbClr val="EA4335"/>
          </p15:clr>
        </p15:guide>
        <p15:guide id="7" pos="5564">
          <p15:clr>
            <a:srgbClr val="EA4335"/>
          </p15:clr>
        </p15:guide>
        <p15:guide id="8" orient="horz" pos="2592">
          <p15:clr>
            <a:srgbClr val="EA4335"/>
          </p15:clr>
        </p15:guide>
        <p15:guide id="9" pos="2448">
          <p15:clr>
            <a:srgbClr val="EA4335"/>
          </p15:clr>
        </p15:guide>
        <p15:guide id="10" pos="3312">
          <p15:clr>
            <a:srgbClr val="EA4335"/>
          </p15:clr>
        </p15:guide>
        <p15:guide id="11" orient="horz" pos="3041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9"/>
          <p:cNvSpPr txBox="1">
            <a:spLocks noGrp="1"/>
          </p:cNvSpPr>
          <p:nvPr>
            <p:ph type="title"/>
          </p:nvPr>
        </p:nvSpPr>
        <p:spPr>
          <a:xfrm>
            <a:off x="526875" y="576775"/>
            <a:ext cx="8095800" cy="20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Lesson 2: Enter the data</a:t>
            </a:r>
            <a:endParaRPr/>
          </a:p>
        </p:txBody>
      </p:sp>
      <p:sp>
        <p:nvSpPr>
          <p:cNvPr id="51" name="Google Shape;51;p9"/>
          <p:cNvSpPr txBox="1">
            <a:spLocks noGrp="1"/>
          </p:cNvSpPr>
          <p:nvPr>
            <p:ph type="subTitle" idx="1"/>
          </p:nvPr>
        </p:nvSpPr>
        <p:spPr>
          <a:xfrm>
            <a:off x="532725" y="2665400"/>
            <a:ext cx="8095800" cy="73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Year 2 – Data and information – Pictograms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sp>
        <p:nvSpPr>
          <p:cNvPr id="180" name="Google Shape;180;p18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81" name="Google Shape;181;p1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Entering the data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82" name="Google Shape;182;p18"/>
          <p:cNvSpPr txBox="1">
            <a:spLocks noGrp="1"/>
          </p:cNvSpPr>
          <p:nvPr>
            <p:ph type="body" idx="4294967295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have I been collecting data about?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grpSp>
        <p:nvGrpSpPr>
          <p:cNvPr id="183" name="Google Shape;183;p18"/>
          <p:cNvGrpSpPr/>
          <p:nvPr/>
        </p:nvGrpSpPr>
        <p:grpSpPr>
          <a:xfrm>
            <a:off x="2205675" y="1023200"/>
            <a:ext cx="4732641" cy="3091600"/>
            <a:chOff x="2205675" y="1023200"/>
            <a:chExt cx="4732641" cy="3091600"/>
          </a:xfrm>
        </p:grpSpPr>
        <p:pic>
          <p:nvPicPr>
            <p:cNvPr id="184" name="Google Shape;184;p18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205675" y="1023200"/>
              <a:ext cx="4732641" cy="3091600"/>
            </a:xfrm>
            <a:prstGeom prst="rect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185" name="Google Shape;185;p18"/>
            <p:cNvSpPr/>
            <p:nvPr/>
          </p:nvSpPr>
          <p:spPr>
            <a:xfrm>
              <a:off x="2330825" y="1274775"/>
              <a:ext cx="4164000" cy="2175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86" name="Google Shape;186;p18"/>
          <p:cNvSpPr/>
          <p:nvPr/>
        </p:nvSpPr>
        <p:spPr>
          <a:xfrm rot="-3032459">
            <a:off x="5043171" y="2980295"/>
            <a:ext cx="1682858" cy="399215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8"/>
          <p:cNvSpPr/>
          <p:nvPr/>
        </p:nvSpPr>
        <p:spPr>
          <a:xfrm>
            <a:off x="4374050" y="684329"/>
            <a:ext cx="3775800" cy="16935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The pictures underneath the </a:t>
            </a:r>
            <a:r>
              <a:rPr lang="en-GB" sz="1800" b="1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+</a:t>
            </a: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and </a:t>
            </a:r>
            <a:r>
              <a:rPr lang="en-GB" sz="1800" b="1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-</a:t>
            </a: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signs show the type of  data that is being collected. 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You do not count this picture! 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  <p:sp>
        <p:nvSpPr>
          <p:cNvPr id="193" name="Google Shape;193;p19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194" name="Google Shape;194;p1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My family's favourite fruit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grpSp>
        <p:nvGrpSpPr>
          <p:cNvPr id="195" name="Google Shape;195;p19"/>
          <p:cNvGrpSpPr/>
          <p:nvPr/>
        </p:nvGrpSpPr>
        <p:grpSpPr>
          <a:xfrm>
            <a:off x="2205675" y="1023200"/>
            <a:ext cx="4732641" cy="3091600"/>
            <a:chOff x="2205675" y="1023200"/>
            <a:chExt cx="4732641" cy="3091600"/>
          </a:xfrm>
        </p:grpSpPr>
        <p:pic>
          <p:nvPicPr>
            <p:cNvPr id="196" name="Google Shape;196;p1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2205675" y="1023200"/>
              <a:ext cx="4732641" cy="3091600"/>
            </a:xfrm>
            <a:prstGeom prst="rect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197" name="Google Shape;197;p19"/>
            <p:cNvSpPr/>
            <p:nvPr/>
          </p:nvSpPr>
          <p:spPr>
            <a:xfrm>
              <a:off x="2330825" y="1274775"/>
              <a:ext cx="4164000" cy="21753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FFFFF"/>
                </a:solidFill>
              </a:endParaRPr>
            </a:p>
          </p:txBody>
        </p:sp>
      </p:grpSp>
      <p:sp>
        <p:nvSpPr>
          <p:cNvPr id="198" name="Google Shape;198;p19"/>
          <p:cNvSpPr txBox="1">
            <a:spLocks noGrp="1"/>
          </p:cNvSpPr>
          <p:nvPr>
            <p:ph type="body" idx="4294967295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asked my family what their favourite fruit was from my list: apples, bananas, oranges, pears, or strawberries. They could only choose one fruit from my list.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12</a:t>
            </a:fld>
            <a:endParaRPr/>
          </a:p>
        </p:txBody>
      </p:sp>
      <p:sp>
        <p:nvSpPr>
          <p:cNvPr id="204" name="Google Shape;204;p20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05" name="Google Shape;205;p20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My family's favourite fruit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06" name="Google Shape;206;p20"/>
          <p:cNvSpPr txBox="1">
            <a:spLocks noGrp="1"/>
          </p:cNvSpPr>
          <p:nvPr>
            <p:ph type="body" idx="4294967295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Each time a member of my family chose their favourite fruit I clicked on the </a:t>
            </a:r>
            <a:r>
              <a:rPr lang="en-GB" b="1" dirty="0"/>
              <a:t>+</a:t>
            </a:r>
            <a:r>
              <a:rPr lang="en-GB" dirty="0"/>
              <a:t> next to their chosen fruit. This is the data I collected.</a:t>
            </a:r>
            <a:endParaRPr dirty="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 dirty="0"/>
          </a:p>
        </p:txBody>
      </p:sp>
      <p:pic>
        <p:nvPicPr>
          <p:cNvPr id="207" name="Google Shape;20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05675" y="1023200"/>
            <a:ext cx="4732641" cy="3091600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08" name="Google Shape;208;p20"/>
          <p:cNvSpPr/>
          <p:nvPr/>
        </p:nvSpPr>
        <p:spPr>
          <a:xfrm>
            <a:off x="2330825" y="313597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09" name="Google Shape;209;p20"/>
          <p:cNvSpPr/>
          <p:nvPr/>
        </p:nvSpPr>
        <p:spPr>
          <a:xfrm>
            <a:off x="2330825" y="2697950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0" name="Google Shape;210;p20"/>
          <p:cNvSpPr/>
          <p:nvPr/>
        </p:nvSpPr>
        <p:spPr>
          <a:xfrm>
            <a:off x="2330825" y="2227525"/>
            <a:ext cx="738000" cy="34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1" name="Google Shape;211;p20"/>
          <p:cNvSpPr/>
          <p:nvPr/>
        </p:nvSpPr>
        <p:spPr>
          <a:xfrm>
            <a:off x="3148200" y="313597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2" name="Google Shape;212;p20"/>
          <p:cNvSpPr/>
          <p:nvPr/>
        </p:nvSpPr>
        <p:spPr>
          <a:xfrm>
            <a:off x="3148200" y="266567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3" name="Google Shape;213;p20"/>
          <p:cNvSpPr/>
          <p:nvPr/>
        </p:nvSpPr>
        <p:spPr>
          <a:xfrm>
            <a:off x="3148200" y="225992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4" name="Google Shape;214;p20"/>
          <p:cNvSpPr/>
          <p:nvPr/>
        </p:nvSpPr>
        <p:spPr>
          <a:xfrm>
            <a:off x="3148200" y="1805150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5" name="Google Shape;215;p20"/>
          <p:cNvSpPr/>
          <p:nvPr/>
        </p:nvSpPr>
        <p:spPr>
          <a:xfrm>
            <a:off x="3965575" y="313597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6" name="Google Shape;216;p20"/>
          <p:cNvSpPr/>
          <p:nvPr/>
        </p:nvSpPr>
        <p:spPr>
          <a:xfrm>
            <a:off x="4038400" y="2665675"/>
            <a:ext cx="738000" cy="346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7" name="Google Shape;217;p20"/>
          <p:cNvSpPr/>
          <p:nvPr/>
        </p:nvSpPr>
        <p:spPr>
          <a:xfrm>
            <a:off x="4888800" y="3135975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8" name="Google Shape;218;p20"/>
          <p:cNvSpPr/>
          <p:nvPr/>
        </p:nvSpPr>
        <p:spPr>
          <a:xfrm>
            <a:off x="4888800" y="2697950"/>
            <a:ext cx="738000" cy="314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19" name="Google Shape;219;p20"/>
          <p:cNvSpPr/>
          <p:nvPr/>
        </p:nvSpPr>
        <p:spPr>
          <a:xfrm>
            <a:off x="4854025" y="2195925"/>
            <a:ext cx="738000" cy="37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0" name="Google Shape;220;p20"/>
          <p:cNvSpPr/>
          <p:nvPr/>
        </p:nvSpPr>
        <p:spPr>
          <a:xfrm>
            <a:off x="5744475" y="3044000"/>
            <a:ext cx="738000" cy="406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1" name="Google Shape;221;p20"/>
          <p:cNvSpPr/>
          <p:nvPr/>
        </p:nvSpPr>
        <p:spPr>
          <a:xfrm>
            <a:off x="5780350" y="2666000"/>
            <a:ext cx="738000" cy="37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2" name="Google Shape;222;p20"/>
          <p:cNvSpPr/>
          <p:nvPr/>
        </p:nvSpPr>
        <p:spPr>
          <a:xfrm>
            <a:off x="5744475" y="2195925"/>
            <a:ext cx="738000" cy="37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3" name="Google Shape;223;p20"/>
          <p:cNvSpPr/>
          <p:nvPr/>
        </p:nvSpPr>
        <p:spPr>
          <a:xfrm>
            <a:off x="5744475" y="1725850"/>
            <a:ext cx="738000" cy="37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4" name="Google Shape;224;p20"/>
          <p:cNvSpPr/>
          <p:nvPr/>
        </p:nvSpPr>
        <p:spPr>
          <a:xfrm>
            <a:off x="5744475" y="1301050"/>
            <a:ext cx="738000" cy="37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FFFFFF"/>
              </a:solidFill>
            </a:endParaRPr>
          </a:p>
        </p:txBody>
      </p:sp>
      <p:sp>
        <p:nvSpPr>
          <p:cNvPr id="225" name="Google Shape;225;p20"/>
          <p:cNvSpPr/>
          <p:nvPr/>
        </p:nvSpPr>
        <p:spPr>
          <a:xfrm rot="-1477278">
            <a:off x="6270379" y="2450431"/>
            <a:ext cx="1147092" cy="399364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6" name="Google Shape;226;p20"/>
          <p:cNvSpPr/>
          <p:nvPr/>
        </p:nvSpPr>
        <p:spPr>
          <a:xfrm>
            <a:off x="6362600" y="544475"/>
            <a:ext cx="2470500" cy="15744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Each piece of fruit shows one of my family members’ choices.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Why do you think I collected this data?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234" name="Google Shape;234;p21"/>
          <p:cNvSpPr txBox="1">
            <a:spLocks noGrp="1"/>
          </p:cNvSpPr>
          <p:nvPr>
            <p:ph type="body" idx="4294967295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I’m having a party soon and I wanted to know how much of each fruit to buy.  It is always important to have a reason to collect your data.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pic>
        <p:nvPicPr>
          <p:cNvPr id="235" name="Google Shape;2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1875" y="1026465"/>
            <a:ext cx="4718487" cy="3082375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236" name="Google Shape;23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0138" y="1026462"/>
            <a:ext cx="3082375" cy="308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2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/>
          </a:p>
        </p:txBody>
      </p:sp>
      <p:sp>
        <p:nvSpPr>
          <p:cNvPr id="242" name="Google Shape;242;p22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43" name="Google Shape;243;p2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Can you enter the data into a computer?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" name="2.4.2.2 - Entering data">
            <a:hlinkClick r:id="" action="ppaction://media"/>
            <a:extLst>
              <a:ext uri="{FF2B5EF4-FFF2-40B4-BE49-F238E27FC236}">
                <a16:creationId xmlns:a16="http://schemas.microsoft.com/office/drawing/2014/main" id="{F5E54E97-8282-4A98-8AB0-F6A80FF62B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0675" y="1023200"/>
            <a:ext cx="6792886" cy="38209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3C16F7A-7B4E-DFBA-A1D0-A25CC4BED2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1971" y="2680496"/>
            <a:ext cx="1450180" cy="1450180"/>
          </a:xfrm>
          <a:prstGeom prst="rect">
            <a:avLst/>
          </a:prstGeom>
          <a:ln>
            <a:solidFill>
              <a:schemeClr val="tx1">
                <a:lumMod val="50000"/>
              </a:schemeClr>
            </a:solidFill>
          </a:ln>
        </p:spPr>
      </p:pic>
      <p:sp>
        <p:nvSpPr>
          <p:cNvPr id="5" name="Google Shape;206;p20">
            <a:extLst>
              <a:ext uri="{FF2B5EF4-FFF2-40B4-BE49-F238E27FC236}">
                <a16:creationId xmlns:a16="http://schemas.microsoft.com/office/drawing/2014/main" id="{C7761501-A61D-92D5-7547-6B33059E5D98}"/>
              </a:ext>
            </a:extLst>
          </p:cNvPr>
          <p:cNvSpPr txBox="1">
            <a:spLocks/>
          </p:cNvSpPr>
          <p:nvPr/>
        </p:nvSpPr>
        <p:spPr>
          <a:xfrm>
            <a:off x="7303336" y="1571891"/>
            <a:ext cx="1811852" cy="69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icksand"/>
              <a:buChar char="●"/>
              <a:defRPr sz="18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●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icksand"/>
              <a:buChar char="○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icksand"/>
              <a:buChar char="■"/>
              <a:defRPr sz="1400" b="0" i="0" u="none" strike="noStrike" cap="none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defRPr>
            </a:lvl9pPr>
          </a:lstStyle>
          <a:p>
            <a:pPr marL="0" indent="0">
              <a:buFont typeface="Quicksand"/>
              <a:buNone/>
            </a:pPr>
            <a:r>
              <a:rPr lang="en-GB" sz="1600" dirty="0"/>
              <a:t>Website link here or scan QR code:</a:t>
            </a:r>
          </a:p>
          <a:p>
            <a:pPr marL="0" indent="0">
              <a:spcBef>
                <a:spcPts val="1600"/>
              </a:spcBef>
              <a:spcAft>
                <a:spcPts val="1600"/>
              </a:spcAft>
              <a:buFont typeface="Quicksand"/>
              <a:buNone/>
            </a:pP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sp>
        <p:nvSpPr>
          <p:cNvPr id="250" name="Google Shape;250;p23"/>
          <p:cNvSpPr txBox="1">
            <a:spLocks noGrp="1"/>
          </p:cNvSpPr>
          <p:nvPr>
            <p:ph type="subTitle" idx="1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2</a:t>
            </a:r>
            <a:endParaRPr/>
          </a:p>
        </p:txBody>
      </p:sp>
      <p:sp>
        <p:nvSpPr>
          <p:cNvPr id="251" name="Google Shape;251;p2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latin typeface="Quicksand"/>
                <a:ea typeface="Quicksand"/>
                <a:cs typeface="Quicksand"/>
                <a:sym typeface="Quicksand"/>
              </a:rPr>
              <a:t>How did the teachers get to school today?</a:t>
            </a:r>
            <a:endParaRPr sz="2400" b="1"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252" name="Google Shape;25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1800" y="1023200"/>
            <a:ext cx="6479414" cy="37025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3" name="Google Shape;25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38888" y="985625"/>
            <a:ext cx="6265223" cy="317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622663" y="1023200"/>
            <a:ext cx="5898673" cy="382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2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371925" y="1023200"/>
            <a:ext cx="6400158" cy="382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24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61" name="Google Shape;261;p2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Answering questions</a:t>
            </a:r>
            <a:endParaRPr/>
          </a:p>
        </p:txBody>
      </p:sp>
      <p:sp>
        <p:nvSpPr>
          <p:cNvPr id="262" name="Google Shape;262;p2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16</a:t>
            </a:fld>
            <a:endParaRPr/>
          </a:p>
        </p:txBody>
      </p:sp>
      <p:sp>
        <p:nvSpPr>
          <p:cNvPr id="263" name="Google Shape;263;p2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grpSp>
        <p:nvGrpSpPr>
          <p:cNvPr id="264" name="Google Shape;264;p24"/>
          <p:cNvGrpSpPr/>
          <p:nvPr/>
        </p:nvGrpSpPr>
        <p:grpSpPr>
          <a:xfrm>
            <a:off x="1659765" y="1032437"/>
            <a:ext cx="5824463" cy="3804826"/>
            <a:chOff x="1659765" y="1032437"/>
            <a:chExt cx="5824463" cy="3804826"/>
          </a:xfrm>
        </p:grpSpPr>
        <p:pic>
          <p:nvPicPr>
            <p:cNvPr id="265" name="Google Shape;265;p24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659765" y="1032437"/>
              <a:ext cx="5824463" cy="3804826"/>
            </a:xfrm>
            <a:prstGeom prst="rect">
              <a:avLst/>
            </a:prstGeom>
            <a:noFill/>
            <a:ln w="2857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</p:pic>
        <p:sp>
          <p:nvSpPr>
            <p:cNvPr id="266" name="Google Shape;266;p24"/>
            <p:cNvSpPr/>
            <p:nvPr/>
          </p:nvSpPr>
          <p:spPr>
            <a:xfrm>
              <a:off x="1926850" y="1313600"/>
              <a:ext cx="4848000" cy="2695800"/>
            </a:xfrm>
            <a:prstGeom prst="rect">
              <a:avLst/>
            </a:prstGeom>
            <a:solidFill>
              <a:srgbClr val="FFFFFF"/>
            </a:solidFill>
            <a:ln w="28575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7" name="Google Shape;267;p24"/>
          <p:cNvSpPr/>
          <p:nvPr/>
        </p:nvSpPr>
        <p:spPr>
          <a:xfrm rot="-1857004">
            <a:off x="5624885" y="3451697"/>
            <a:ext cx="1507318" cy="399249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8" name="Google Shape;268;p24"/>
          <p:cNvSpPr/>
          <p:nvPr/>
        </p:nvSpPr>
        <p:spPr>
          <a:xfrm>
            <a:off x="4552725" y="1399079"/>
            <a:ext cx="3775800" cy="16935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The pictures underneath the </a:t>
            </a:r>
            <a:r>
              <a:rPr lang="en-GB" sz="1800" b="1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+</a:t>
            </a: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and </a:t>
            </a:r>
            <a:r>
              <a:rPr lang="en-GB" sz="1800" b="1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-</a:t>
            </a: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 signs show the data that is being collected. When you count the number of objects, you do not count this one.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5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74" name="Google Shape;274;p2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Answering questions</a:t>
            </a:r>
            <a:endParaRPr/>
          </a:p>
        </p:txBody>
      </p:sp>
      <p:sp>
        <p:nvSpPr>
          <p:cNvPr id="275" name="Google Shape;275;p2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17</a:t>
            </a:fld>
            <a:endParaRPr/>
          </a:p>
        </p:txBody>
      </p:sp>
      <p:sp>
        <p:nvSpPr>
          <p:cNvPr id="276" name="Google Shape;276;p2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77" name="Google Shape;27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2250" y="1023202"/>
            <a:ext cx="4718487" cy="3082375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78" name="Google Shape;278;p25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many people chose bananas?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26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84" name="Google Shape;284;p2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Answering questions</a:t>
            </a:r>
            <a:endParaRPr/>
          </a:p>
        </p:txBody>
      </p:sp>
      <p:sp>
        <p:nvSpPr>
          <p:cNvPr id="285" name="Google Shape;285;p2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18</a:t>
            </a:fld>
            <a:endParaRPr/>
          </a:p>
        </p:txBody>
      </p:sp>
      <p:sp>
        <p:nvSpPr>
          <p:cNvPr id="286" name="Google Shape;286;p2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87" name="Google Shape;287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2250" y="1023202"/>
            <a:ext cx="4718487" cy="3082375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88" name="Google Shape;288;p26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many people chose oranges?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7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294" name="Google Shape;294;p27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Answering questions</a:t>
            </a:r>
            <a:endParaRPr/>
          </a:p>
        </p:txBody>
      </p:sp>
      <p:sp>
        <p:nvSpPr>
          <p:cNvPr id="295" name="Google Shape;295;p2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19</a:t>
            </a:fld>
            <a:endParaRPr/>
          </a:p>
        </p:txBody>
      </p:sp>
      <p:sp>
        <p:nvSpPr>
          <p:cNvPr id="296" name="Google Shape;296;p2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297" name="Google Shape;29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12250" y="1023202"/>
            <a:ext cx="4718487" cy="3082375"/>
          </a:xfrm>
          <a:prstGeom prst="rect">
            <a:avLst/>
          </a:prstGeom>
          <a:noFill/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298" name="Google Shape;298;p27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fruit got the most votes?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2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 txBox="1">
            <a:spLocks noGrp="1"/>
          </p:cNvSpPr>
          <p:nvPr>
            <p:ph type="body" idx="1"/>
          </p:nvPr>
        </p:nvSpPr>
        <p:spPr>
          <a:xfrm>
            <a:off x="310900" y="1017725"/>
            <a:ext cx="8522100" cy="381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To recognise that objects can be represented by pictures</a:t>
            </a:r>
            <a:endParaRPr b="1"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enter data onto a computer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computer to view data in a different format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pictograms to answer simple questions about objects</a:t>
            </a:r>
            <a:endParaRPr/>
          </a:p>
          <a:p>
            <a:pPr marL="0" lvl="0" indent="0" algn="l" rtl="0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endParaRPr b="1"/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310900" y="310900"/>
            <a:ext cx="8522100" cy="7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Lesson </a:t>
            </a:r>
            <a:r>
              <a:rPr lang="en-GB"/>
              <a:t>2</a:t>
            </a:r>
            <a:r>
              <a:rPr lang="en-GB" b="1">
                <a:latin typeface="Quicksand"/>
                <a:ea typeface="Quicksand"/>
                <a:cs typeface="Quicksand"/>
                <a:sym typeface="Quicksand"/>
              </a:rPr>
              <a:t>: </a:t>
            </a:r>
            <a:r>
              <a:rPr lang="en-GB"/>
              <a:t>Enter the data</a:t>
            </a:r>
            <a:endParaRPr b="1"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58" name="Google Shape;58;p1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</a:t>
            </a:fld>
            <a:endParaRPr/>
          </a:p>
        </p:txBody>
      </p:sp>
      <p:sp>
        <p:nvSpPr>
          <p:cNvPr id="59" name="Google Shape;59;p10"/>
          <p:cNvSpPr txBox="1">
            <a:spLocks noGrp="1"/>
          </p:cNvSpPr>
          <p:nvPr>
            <p:ph type="subTitle" idx="2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Objectives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28"/>
          <p:cNvSpPr txBox="1">
            <a:spLocks noGrp="1"/>
          </p:cNvSpPr>
          <p:nvPr>
            <p:ph type="body" idx="2"/>
          </p:nvPr>
        </p:nvSpPr>
        <p:spPr>
          <a:xfrm>
            <a:off x="4736600" y="1170100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04" name="Google Shape;304;p28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300"/>
              <a:t>Can you use your pictogram to answer simple questions? </a:t>
            </a:r>
            <a:endParaRPr sz="2300"/>
          </a:p>
        </p:txBody>
      </p:sp>
      <p:sp>
        <p:nvSpPr>
          <p:cNvPr id="305" name="Google Shape;305;p28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20</a:t>
            </a:fld>
            <a:endParaRPr/>
          </a:p>
        </p:txBody>
      </p:sp>
      <p:sp>
        <p:nvSpPr>
          <p:cNvPr id="306" name="Google Shape;306;p28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3</a:t>
            </a:r>
            <a:endParaRPr/>
          </a:p>
        </p:txBody>
      </p:sp>
      <p:pic>
        <p:nvPicPr>
          <p:cNvPr id="307" name="Google Shape;30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9938" y="1289288"/>
            <a:ext cx="3284124" cy="328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9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do computers help us when we make pictograms?</a:t>
            </a:r>
            <a:endParaRPr/>
          </a:p>
        </p:txBody>
      </p:sp>
      <p:sp>
        <p:nvSpPr>
          <p:cNvPr id="313" name="Google Shape;313;p29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21</a:t>
            </a:fld>
            <a:endParaRPr/>
          </a:p>
        </p:txBody>
      </p:sp>
      <p:sp>
        <p:nvSpPr>
          <p:cNvPr id="314" name="Google Shape;314;p29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pic>
        <p:nvPicPr>
          <p:cNvPr id="315" name="Google Shape;315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93131" y="1161350"/>
            <a:ext cx="5244182" cy="354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6" name="Google Shape;316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7788" y="1289288"/>
            <a:ext cx="3284124" cy="328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0"/>
          <p:cNvSpPr/>
          <p:nvPr/>
        </p:nvSpPr>
        <p:spPr>
          <a:xfrm>
            <a:off x="4736600" y="1016100"/>
            <a:ext cx="4084800" cy="31011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30"/>
          <p:cNvSpPr/>
          <p:nvPr/>
        </p:nvSpPr>
        <p:spPr>
          <a:xfrm>
            <a:off x="322500" y="1029025"/>
            <a:ext cx="4084800" cy="31011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30"/>
          <p:cNvSpPr txBox="1">
            <a:spLocks noGrp="1"/>
          </p:cNvSpPr>
          <p:nvPr>
            <p:ph type="body" idx="1"/>
          </p:nvPr>
        </p:nvSpPr>
        <p:spPr>
          <a:xfrm>
            <a:off x="361050" y="1170200"/>
            <a:ext cx="852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 b="1"/>
              <a:t>Class 10’s favourite colours 			2.   Class 10’s favourite colours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324" name="Google Shape;324;p30"/>
          <p:cNvSpPr txBox="1">
            <a:spLocks noGrp="1"/>
          </p:cNvSpPr>
          <p:nvPr>
            <p:ph type="title"/>
          </p:nvPr>
        </p:nvSpPr>
        <p:spPr>
          <a:xfrm>
            <a:off x="310900" y="30517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Which pictogram is easiest to read?</a:t>
            </a:r>
            <a:endParaRPr/>
          </a:p>
        </p:txBody>
      </p:sp>
      <p:sp>
        <p:nvSpPr>
          <p:cNvPr id="325" name="Google Shape;325;p30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22</a:t>
            </a:fld>
            <a:endParaRPr/>
          </a:p>
        </p:txBody>
      </p:sp>
      <p:sp>
        <p:nvSpPr>
          <p:cNvPr id="326" name="Google Shape;326;p30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27" name="Google Shape;327;p30"/>
          <p:cNvSpPr txBox="1"/>
          <p:nvPr/>
        </p:nvSpPr>
        <p:spPr>
          <a:xfrm>
            <a:off x="1275250" y="1017725"/>
            <a:ext cx="5928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Red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28" name="Google Shape;328;p30"/>
          <p:cNvSpPr txBox="1"/>
          <p:nvPr/>
        </p:nvSpPr>
        <p:spPr>
          <a:xfrm>
            <a:off x="1858325" y="101772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29" name="Google Shape;329;p30"/>
          <p:cNvSpPr txBox="1"/>
          <p:nvPr/>
        </p:nvSpPr>
        <p:spPr>
          <a:xfrm>
            <a:off x="2516550" y="101772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Blue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30" name="Google Shape;330;p30"/>
          <p:cNvSpPr/>
          <p:nvPr/>
        </p:nvSpPr>
        <p:spPr>
          <a:xfrm>
            <a:off x="1291450" y="3238450"/>
            <a:ext cx="560400" cy="551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1" name="Google Shape;331;p30"/>
          <p:cNvSpPr/>
          <p:nvPr/>
        </p:nvSpPr>
        <p:spPr>
          <a:xfrm>
            <a:off x="1965863" y="3238450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30"/>
          <p:cNvSpPr/>
          <p:nvPr/>
        </p:nvSpPr>
        <p:spPr>
          <a:xfrm>
            <a:off x="1965863" y="2617175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3" name="Google Shape;333;p30"/>
          <p:cNvSpPr/>
          <p:nvPr/>
        </p:nvSpPr>
        <p:spPr>
          <a:xfrm>
            <a:off x="2640288" y="323845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30"/>
          <p:cNvSpPr/>
          <p:nvPr/>
        </p:nvSpPr>
        <p:spPr>
          <a:xfrm>
            <a:off x="2640288" y="2617175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30"/>
          <p:cNvSpPr/>
          <p:nvPr/>
        </p:nvSpPr>
        <p:spPr>
          <a:xfrm>
            <a:off x="2624088" y="199590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6" name="Google Shape;336;p30"/>
          <p:cNvSpPr txBox="1"/>
          <p:nvPr/>
        </p:nvSpPr>
        <p:spPr>
          <a:xfrm>
            <a:off x="6023788" y="1017725"/>
            <a:ext cx="5928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Red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37" name="Google Shape;337;p30"/>
          <p:cNvSpPr txBox="1"/>
          <p:nvPr/>
        </p:nvSpPr>
        <p:spPr>
          <a:xfrm>
            <a:off x="6616588" y="101772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38" name="Google Shape;338;p30"/>
          <p:cNvSpPr txBox="1"/>
          <p:nvPr/>
        </p:nvSpPr>
        <p:spPr>
          <a:xfrm>
            <a:off x="7265088" y="101772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Blue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39" name="Google Shape;339;p30"/>
          <p:cNvSpPr/>
          <p:nvPr/>
        </p:nvSpPr>
        <p:spPr>
          <a:xfrm>
            <a:off x="6039988" y="3238450"/>
            <a:ext cx="560400" cy="551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30"/>
          <p:cNvSpPr/>
          <p:nvPr/>
        </p:nvSpPr>
        <p:spPr>
          <a:xfrm>
            <a:off x="6039988" y="2975375"/>
            <a:ext cx="560400" cy="551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1" name="Google Shape;341;p30"/>
          <p:cNvSpPr/>
          <p:nvPr/>
        </p:nvSpPr>
        <p:spPr>
          <a:xfrm>
            <a:off x="6714400" y="3238450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2" name="Google Shape;342;p30"/>
          <p:cNvSpPr/>
          <p:nvPr/>
        </p:nvSpPr>
        <p:spPr>
          <a:xfrm>
            <a:off x="6751975" y="3118625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30"/>
          <p:cNvSpPr/>
          <p:nvPr/>
        </p:nvSpPr>
        <p:spPr>
          <a:xfrm>
            <a:off x="6476125" y="3206550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4" name="Google Shape;344;p30"/>
          <p:cNvSpPr/>
          <p:nvPr/>
        </p:nvSpPr>
        <p:spPr>
          <a:xfrm>
            <a:off x="7388825" y="323845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30"/>
          <p:cNvSpPr/>
          <p:nvPr/>
        </p:nvSpPr>
        <p:spPr>
          <a:xfrm>
            <a:off x="7553600" y="301835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6" name="Google Shape;346;p30"/>
          <p:cNvSpPr/>
          <p:nvPr/>
        </p:nvSpPr>
        <p:spPr>
          <a:xfrm>
            <a:off x="7340225" y="3118625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7" name="Google Shape;347;p30"/>
          <p:cNvSpPr/>
          <p:nvPr/>
        </p:nvSpPr>
        <p:spPr>
          <a:xfrm>
            <a:off x="7480175" y="277500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8" name="Google Shape;348;p30"/>
          <p:cNvSpPr txBox="1"/>
          <p:nvPr/>
        </p:nvSpPr>
        <p:spPr>
          <a:xfrm>
            <a:off x="812025" y="330835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49" name="Google Shape;349;p30"/>
          <p:cNvSpPr txBox="1"/>
          <p:nvPr/>
        </p:nvSpPr>
        <p:spPr>
          <a:xfrm>
            <a:off x="763850" y="2595238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50" name="Google Shape;350;p30"/>
          <p:cNvSpPr txBox="1"/>
          <p:nvPr/>
        </p:nvSpPr>
        <p:spPr>
          <a:xfrm>
            <a:off x="763850" y="188215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3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51" name="Google Shape;351;p30"/>
          <p:cNvSpPr txBox="1">
            <a:spLocks noGrp="1"/>
          </p:cNvSpPr>
          <p:nvPr>
            <p:ph type="body" idx="1"/>
          </p:nvPr>
        </p:nvSpPr>
        <p:spPr>
          <a:xfrm>
            <a:off x="310900" y="413002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Computers help us to lay out the data so it is evenly spaced, and easy to read and understand.</a:t>
            </a:r>
            <a:endParaRPr/>
          </a:p>
        </p:txBody>
      </p:sp>
      <p:sp>
        <p:nvSpPr>
          <p:cNvPr id="352" name="Google Shape;352;p30"/>
          <p:cNvSpPr txBox="1"/>
          <p:nvPr/>
        </p:nvSpPr>
        <p:spPr>
          <a:xfrm>
            <a:off x="5283100" y="330835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53" name="Google Shape;353;p30"/>
          <p:cNvSpPr txBox="1"/>
          <p:nvPr/>
        </p:nvSpPr>
        <p:spPr>
          <a:xfrm>
            <a:off x="5234925" y="2595238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354" name="Google Shape;354;p30"/>
          <p:cNvSpPr txBox="1"/>
          <p:nvPr/>
        </p:nvSpPr>
        <p:spPr>
          <a:xfrm>
            <a:off x="5234925" y="188215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3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31"/>
          <p:cNvSpPr/>
          <p:nvPr/>
        </p:nvSpPr>
        <p:spPr>
          <a:xfrm>
            <a:off x="6910388" y="2001313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31"/>
          <p:cNvSpPr/>
          <p:nvPr/>
        </p:nvSpPr>
        <p:spPr>
          <a:xfrm>
            <a:off x="6687963" y="1995088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Google Shape;361;p31"/>
          <p:cNvSpPr/>
          <p:nvPr/>
        </p:nvSpPr>
        <p:spPr>
          <a:xfrm>
            <a:off x="310900" y="1014575"/>
            <a:ext cx="4084800" cy="31011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3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23</a:t>
            </a:fld>
            <a:endParaRPr/>
          </a:p>
        </p:txBody>
      </p:sp>
      <p:sp>
        <p:nvSpPr>
          <p:cNvPr id="363" name="Google Shape;363;p3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64" name="Google Shape;364;p31"/>
          <p:cNvSpPr txBox="1">
            <a:spLocks noGrp="1"/>
          </p:cNvSpPr>
          <p:nvPr>
            <p:ph type="title"/>
          </p:nvPr>
        </p:nvSpPr>
        <p:spPr>
          <a:xfrm>
            <a:off x="310900" y="30517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Making pictograms by hand can take a lot of time</a:t>
            </a:r>
            <a:endParaRPr/>
          </a:p>
        </p:txBody>
      </p:sp>
      <p:sp>
        <p:nvSpPr>
          <p:cNvPr id="365" name="Google Shape;365;p31"/>
          <p:cNvSpPr txBox="1">
            <a:spLocks noGrp="1"/>
          </p:cNvSpPr>
          <p:nvPr>
            <p:ph type="body" idx="1"/>
          </p:nvPr>
        </p:nvSpPr>
        <p:spPr>
          <a:xfrm>
            <a:off x="349450" y="1155750"/>
            <a:ext cx="40464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 b="1">
                <a:latin typeface="Caveat"/>
                <a:ea typeface="Caveat"/>
                <a:cs typeface="Caveat"/>
                <a:sym typeface="Caveat"/>
              </a:rPr>
              <a:t>Class 10’s favourite colours</a:t>
            </a:r>
            <a:r>
              <a:rPr lang="en-GB" b="1"/>
              <a:t> 			</a:t>
            </a:r>
            <a:endParaRPr/>
          </a:p>
        </p:txBody>
      </p:sp>
      <p:sp>
        <p:nvSpPr>
          <p:cNvPr id="366" name="Google Shape;366;p31"/>
          <p:cNvSpPr txBox="1"/>
          <p:nvPr/>
        </p:nvSpPr>
        <p:spPr>
          <a:xfrm>
            <a:off x="1263650" y="1003275"/>
            <a:ext cx="5928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veat"/>
                <a:ea typeface="Caveat"/>
                <a:cs typeface="Caveat"/>
                <a:sym typeface="Caveat"/>
              </a:rPr>
              <a:t>Red</a:t>
            </a: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67" name="Google Shape;367;p31"/>
          <p:cNvSpPr txBox="1"/>
          <p:nvPr/>
        </p:nvSpPr>
        <p:spPr>
          <a:xfrm>
            <a:off x="2048788" y="100327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veat"/>
                <a:ea typeface="Caveat"/>
                <a:cs typeface="Caveat"/>
                <a:sym typeface="Caveat"/>
              </a:rPr>
              <a:t>Green</a:t>
            </a: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68" name="Google Shape;368;p31"/>
          <p:cNvSpPr txBox="1"/>
          <p:nvPr/>
        </p:nvSpPr>
        <p:spPr>
          <a:xfrm>
            <a:off x="3016613" y="100327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veat"/>
              <a:ea typeface="Caveat"/>
              <a:cs typeface="Caveat"/>
              <a:sym typeface="Caveat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Caveat"/>
                <a:ea typeface="Caveat"/>
                <a:cs typeface="Caveat"/>
                <a:sym typeface="Caveat"/>
              </a:rPr>
              <a:t>Blue</a:t>
            </a:r>
            <a:endParaRPr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69" name="Google Shape;369;p31"/>
          <p:cNvSpPr/>
          <p:nvPr/>
        </p:nvSpPr>
        <p:spPr>
          <a:xfrm>
            <a:off x="1226075" y="3224000"/>
            <a:ext cx="560400" cy="551400"/>
          </a:xfrm>
          <a:prstGeom prst="ellipse">
            <a:avLst/>
          </a:prstGeom>
          <a:solidFill>
            <a:srgbClr val="FF0000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0" name="Google Shape;370;p31"/>
          <p:cNvSpPr/>
          <p:nvPr/>
        </p:nvSpPr>
        <p:spPr>
          <a:xfrm>
            <a:off x="1954263" y="3224000"/>
            <a:ext cx="560400" cy="551400"/>
          </a:xfrm>
          <a:prstGeom prst="ellipse">
            <a:avLst/>
          </a:prstGeom>
          <a:solidFill>
            <a:srgbClr val="38761D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1" name="Google Shape;371;p31"/>
          <p:cNvSpPr/>
          <p:nvPr/>
        </p:nvSpPr>
        <p:spPr>
          <a:xfrm>
            <a:off x="2085700" y="2510900"/>
            <a:ext cx="560400" cy="551400"/>
          </a:xfrm>
          <a:prstGeom prst="ellipse">
            <a:avLst/>
          </a:prstGeom>
          <a:solidFill>
            <a:srgbClr val="38761D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31"/>
          <p:cNvSpPr/>
          <p:nvPr/>
        </p:nvSpPr>
        <p:spPr>
          <a:xfrm>
            <a:off x="2720038" y="3258950"/>
            <a:ext cx="560400" cy="551400"/>
          </a:xfrm>
          <a:prstGeom prst="ellipse">
            <a:avLst/>
          </a:prstGeom>
          <a:solidFill>
            <a:srgbClr val="0000FF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3" name="Google Shape;373;p31"/>
          <p:cNvSpPr/>
          <p:nvPr/>
        </p:nvSpPr>
        <p:spPr>
          <a:xfrm>
            <a:off x="2875363" y="2602725"/>
            <a:ext cx="560400" cy="551400"/>
          </a:xfrm>
          <a:prstGeom prst="ellipse">
            <a:avLst/>
          </a:prstGeom>
          <a:solidFill>
            <a:srgbClr val="0000FF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4" name="Google Shape;374;p31"/>
          <p:cNvSpPr/>
          <p:nvPr/>
        </p:nvSpPr>
        <p:spPr>
          <a:xfrm>
            <a:off x="2791163" y="1837938"/>
            <a:ext cx="560400" cy="551400"/>
          </a:xfrm>
          <a:prstGeom prst="ellipse">
            <a:avLst/>
          </a:prstGeom>
          <a:solidFill>
            <a:srgbClr val="0000FF"/>
          </a:solidFill>
          <a:ln w="28575" cap="flat" cmpd="sng">
            <a:solidFill>
              <a:srgbClr val="00000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31"/>
          <p:cNvSpPr txBox="1"/>
          <p:nvPr/>
        </p:nvSpPr>
        <p:spPr>
          <a:xfrm>
            <a:off x="800425" y="329390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1</a:t>
            </a:r>
            <a:endParaRPr sz="3000" b="1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76" name="Google Shape;376;p31"/>
          <p:cNvSpPr txBox="1"/>
          <p:nvPr/>
        </p:nvSpPr>
        <p:spPr>
          <a:xfrm>
            <a:off x="583175" y="2545838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2</a:t>
            </a:r>
            <a:endParaRPr sz="3000" b="1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77" name="Google Shape;377;p31"/>
          <p:cNvSpPr txBox="1"/>
          <p:nvPr/>
        </p:nvSpPr>
        <p:spPr>
          <a:xfrm>
            <a:off x="752250" y="1645575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Caveat"/>
                <a:ea typeface="Caveat"/>
                <a:cs typeface="Caveat"/>
                <a:sym typeface="Caveat"/>
              </a:rPr>
              <a:t>3</a:t>
            </a:r>
            <a:endParaRPr sz="3000" b="1">
              <a:solidFill>
                <a:schemeClr val="dk1"/>
              </a:solidFill>
              <a:latin typeface="Caveat"/>
              <a:ea typeface="Caveat"/>
              <a:cs typeface="Caveat"/>
              <a:sym typeface="Caveat"/>
            </a:endParaRPr>
          </a:p>
        </p:txBody>
      </p:sp>
      <p:sp>
        <p:nvSpPr>
          <p:cNvPr id="378" name="Google Shape;378;p31"/>
          <p:cNvSpPr txBox="1">
            <a:spLocks noGrp="1"/>
          </p:cNvSpPr>
          <p:nvPr>
            <p:ph type="body" idx="1"/>
          </p:nvPr>
        </p:nvSpPr>
        <p:spPr>
          <a:xfrm>
            <a:off x="310900" y="413002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/>
              <a:t>It can take a lot of time to label, cut, and stick handmade pictograms, and they aren’t always as neat as they could be.</a:t>
            </a:r>
            <a:endParaRPr sz="1700"/>
          </a:p>
        </p:txBody>
      </p:sp>
      <p:pic>
        <p:nvPicPr>
          <p:cNvPr id="379" name="Google Shape;37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703825" y="1732275"/>
            <a:ext cx="775500" cy="979578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1"/>
          <p:cNvSpPr/>
          <p:nvPr/>
        </p:nvSpPr>
        <p:spPr>
          <a:xfrm>
            <a:off x="6453138" y="1995088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31"/>
          <p:cNvSpPr/>
          <p:nvPr/>
        </p:nvSpPr>
        <p:spPr>
          <a:xfrm>
            <a:off x="6243725" y="1995075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31"/>
          <p:cNvSpPr/>
          <p:nvPr/>
        </p:nvSpPr>
        <p:spPr>
          <a:xfrm>
            <a:off x="6002488" y="1995075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31"/>
          <p:cNvSpPr/>
          <p:nvPr/>
        </p:nvSpPr>
        <p:spPr>
          <a:xfrm>
            <a:off x="5786825" y="2001313"/>
            <a:ext cx="560400" cy="551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31"/>
          <p:cNvSpPr txBox="1">
            <a:spLocks noGrp="1"/>
          </p:cNvSpPr>
          <p:nvPr>
            <p:ph type="body" idx="1"/>
          </p:nvPr>
        </p:nvSpPr>
        <p:spPr>
          <a:xfrm>
            <a:off x="4242325" y="4419575"/>
            <a:ext cx="2613300" cy="481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/>
              <a:t>It can get messy too!</a:t>
            </a:r>
            <a:endParaRPr sz="1700"/>
          </a:p>
        </p:txBody>
      </p:sp>
      <p:sp>
        <p:nvSpPr>
          <p:cNvPr id="385" name="Google Shape;385;p31"/>
          <p:cNvSpPr txBox="1">
            <a:spLocks noGrp="1"/>
          </p:cNvSpPr>
          <p:nvPr>
            <p:ph type="body" idx="1"/>
          </p:nvPr>
        </p:nvSpPr>
        <p:spPr>
          <a:xfrm>
            <a:off x="4736600" y="1014575"/>
            <a:ext cx="40464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Labelling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386" name="Google Shape;386;p31"/>
          <p:cNvSpPr txBox="1">
            <a:spLocks noGrp="1"/>
          </p:cNvSpPr>
          <p:nvPr>
            <p:ph type="body" idx="1"/>
          </p:nvPr>
        </p:nvSpPr>
        <p:spPr>
          <a:xfrm>
            <a:off x="4736600" y="3084775"/>
            <a:ext cx="4046400" cy="89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Sticking</a:t>
            </a:r>
            <a:endParaRPr b="1"/>
          </a:p>
        </p:txBody>
      </p:sp>
      <p:pic>
        <p:nvPicPr>
          <p:cNvPr id="387" name="Google Shape;387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2994543">
            <a:off x="5824929" y="2749119"/>
            <a:ext cx="979601" cy="1474044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Google Shape;388;p3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55724" y="2749837"/>
            <a:ext cx="1976366" cy="13649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Google Shape;389;p3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507464">
            <a:off x="5846390" y="969882"/>
            <a:ext cx="1253622" cy="626811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31"/>
          <p:cNvSpPr txBox="1"/>
          <p:nvPr/>
        </p:nvSpPr>
        <p:spPr>
          <a:xfrm>
            <a:off x="4758025" y="1513825"/>
            <a:ext cx="2021400" cy="15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 sz="18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Cutting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2"/>
          <p:cNvSpPr/>
          <p:nvPr/>
        </p:nvSpPr>
        <p:spPr>
          <a:xfrm>
            <a:off x="2529525" y="1014575"/>
            <a:ext cx="4084800" cy="31011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6" name="Google Shape;396;p3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24</a:t>
            </a:fld>
            <a:endParaRPr/>
          </a:p>
        </p:txBody>
      </p:sp>
      <p:sp>
        <p:nvSpPr>
          <p:cNvPr id="397" name="Google Shape;397;p3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Plenary</a:t>
            </a:r>
            <a:endParaRPr/>
          </a:p>
        </p:txBody>
      </p:sp>
      <p:sp>
        <p:nvSpPr>
          <p:cNvPr id="398" name="Google Shape;398;p32"/>
          <p:cNvSpPr txBox="1">
            <a:spLocks noGrp="1"/>
          </p:cNvSpPr>
          <p:nvPr>
            <p:ph type="title"/>
          </p:nvPr>
        </p:nvSpPr>
        <p:spPr>
          <a:xfrm>
            <a:off x="310900" y="30517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It is easy to enter data on a computer</a:t>
            </a:r>
            <a:endParaRPr/>
          </a:p>
        </p:txBody>
      </p:sp>
      <p:sp>
        <p:nvSpPr>
          <p:cNvPr id="399" name="Google Shape;399;p32"/>
          <p:cNvSpPr txBox="1">
            <a:spLocks noGrp="1"/>
          </p:cNvSpPr>
          <p:nvPr>
            <p:ph type="body" idx="1"/>
          </p:nvPr>
        </p:nvSpPr>
        <p:spPr>
          <a:xfrm>
            <a:off x="2568075" y="1155750"/>
            <a:ext cx="40464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-GB" b="1"/>
              <a:t>Class 10’s favourite colours 			</a:t>
            </a:r>
            <a:endParaRPr/>
          </a:p>
        </p:txBody>
      </p:sp>
      <p:sp>
        <p:nvSpPr>
          <p:cNvPr id="400" name="Google Shape;400;p32"/>
          <p:cNvSpPr txBox="1"/>
          <p:nvPr/>
        </p:nvSpPr>
        <p:spPr>
          <a:xfrm>
            <a:off x="3482275" y="1003275"/>
            <a:ext cx="5928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Red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01" name="Google Shape;401;p32"/>
          <p:cNvSpPr txBox="1"/>
          <p:nvPr/>
        </p:nvSpPr>
        <p:spPr>
          <a:xfrm>
            <a:off x="4065350" y="100327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Green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02" name="Google Shape;402;p32"/>
          <p:cNvSpPr txBox="1"/>
          <p:nvPr/>
        </p:nvSpPr>
        <p:spPr>
          <a:xfrm>
            <a:off x="4723575" y="1003275"/>
            <a:ext cx="775500" cy="302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latin typeface="Quicksand"/>
                <a:ea typeface="Quicksand"/>
                <a:cs typeface="Quicksand"/>
                <a:sym typeface="Quicksand"/>
              </a:rPr>
              <a:t>Blue</a:t>
            </a:r>
            <a:endParaRPr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03" name="Google Shape;403;p32"/>
          <p:cNvSpPr/>
          <p:nvPr/>
        </p:nvSpPr>
        <p:spPr>
          <a:xfrm>
            <a:off x="3498475" y="3224000"/>
            <a:ext cx="560400" cy="5514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32"/>
          <p:cNvSpPr/>
          <p:nvPr/>
        </p:nvSpPr>
        <p:spPr>
          <a:xfrm>
            <a:off x="4172888" y="3224000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5" name="Google Shape;405;p32"/>
          <p:cNvSpPr/>
          <p:nvPr/>
        </p:nvSpPr>
        <p:spPr>
          <a:xfrm>
            <a:off x="4172888" y="2602725"/>
            <a:ext cx="560400" cy="551400"/>
          </a:xfrm>
          <a:prstGeom prst="ellipse">
            <a:avLst/>
          </a:prstGeom>
          <a:solidFill>
            <a:srgbClr val="38761D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6" name="Google Shape;406;p32"/>
          <p:cNvSpPr/>
          <p:nvPr/>
        </p:nvSpPr>
        <p:spPr>
          <a:xfrm>
            <a:off x="4847313" y="322400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32"/>
          <p:cNvSpPr/>
          <p:nvPr/>
        </p:nvSpPr>
        <p:spPr>
          <a:xfrm>
            <a:off x="4847313" y="2602725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8" name="Google Shape;408;p32"/>
          <p:cNvSpPr/>
          <p:nvPr/>
        </p:nvSpPr>
        <p:spPr>
          <a:xfrm>
            <a:off x="4831113" y="1981450"/>
            <a:ext cx="560400" cy="5514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p32"/>
          <p:cNvSpPr txBox="1"/>
          <p:nvPr/>
        </p:nvSpPr>
        <p:spPr>
          <a:xfrm>
            <a:off x="3019050" y="329390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1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10" name="Google Shape;410;p32"/>
          <p:cNvSpPr txBox="1"/>
          <p:nvPr/>
        </p:nvSpPr>
        <p:spPr>
          <a:xfrm>
            <a:off x="2970875" y="2580788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2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11" name="Google Shape;411;p32"/>
          <p:cNvSpPr txBox="1"/>
          <p:nvPr/>
        </p:nvSpPr>
        <p:spPr>
          <a:xfrm>
            <a:off x="2970875" y="1867700"/>
            <a:ext cx="365400" cy="48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3</a:t>
            </a:r>
            <a:endParaRPr sz="30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12" name="Google Shape;412;p32"/>
          <p:cNvSpPr txBox="1">
            <a:spLocks noGrp="1"/>
          </p:cNvSpPr>
          <p:nvPr>
            <p:ph type="body" idx="1"/>
          </p:nvPr>
        </p:nvSpPr>
        <p:spPr>
          <a:xfrm>
            <a:off x="310900" y="4130025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700"/>
              <a:t>Computers make it easy for us to enter the data. With the click of a button, we can add another coloured circle to the pictogram.  </a:t>
            </a:r>
            <a:endParaRPr sz="1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33"/>
          <p:cNvSpPr txBox="1">
            <a:spLocks noGrp="1"/>
          </p:cNvSpPr>
          <p:nvPr>
            <p:ph type="body" idx="1"/>
          </p:nvPr>
        </p:nvSpPr>
        <p:spPr>
          <a:xfrm>
            <a:off x="310900" y="1170125"/>
            <a:ext cx="42612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enter data onto a computer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0"/>
              </a:spcAft>
              <a:buSzPts val="1800"/>
              <a:buChar char="●"/>
            </a:pPr>
            <a:r>
              <a:rPr lang="en-GB"/>
              <a:t>I can use a computer to view data in a different format</a:t>
            </a:r>
            <a:endParaRPr/>
          </a:p>
          <a:p>
            <a:pPr marL="457200" lvl="0" indent="-342900" algn="l" rtl="0">
              <a:spcBef>
                <a:spcPts val="1000"/>
              </a:spcBef>
              <a:spcAft>
                <a:spcPts val="1000"/>
              </a:spcAft>
              <a:buSzPts val="1800"/>
              <a:buChar char="●"/>
            </a:pPr>
            <a:r>
              <a:rPr lang="en-GB"/>
              <a:t>I can use pictograms to answer simple questions about objects</a:t>
            </a:r>
            <a:endParaRPr/>
          </a:p>
        </p:txBody>
      </p:sp>
      <p:sp>
        <p:nvSpPr>
          <p:cNvPr id="418" name="Google Shape;418;p3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How confident are you? (1–3)</a:t>
            </a:r>
            <a:endParaRPr/>
          </a:p>
        </p:txBody>
      </p:sp>
      <p:sp>
        <p:nvSpPr>
          <p:cNvPr id="419" name="Google Shape;419;p3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25</a:t>
            </a:fld>
            <a:endParaRPr/>
          </a:p>
        </p:txBody>
      </p:sp>
      <p:sp>
        <p:nvSpPr>
          <p:cNvPr id="420" name="Google Shape;420;p3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Assessment</a:t>
            </a:r>
            <a:endParaRPr/>
          </a:p>
        </p:txBody>
      </p:sp>
      <p:sp>
        <p:nvSpPr>
          <p:cNvPr id="421" name="Google Shape;421;p33"/>
          <p:cNvSpPr txBox="1"/>
          <p:nvPr/>
        </p:nvSpPr>
        <p:spPr>
          <a:xfrm>
            <a:off x="6185600" y="129260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3 - Very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422" name="Google Shape;422;p33"/>
          <p:cNvSpPr txBox="1"/>
          <p:nvPr/>
        </p:nvSpPr>
        <p:spPr>
          <a:xfrm>
            <a:off x="6263000" y="3414350"/>
            <a:ext cx="1904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1 - Not confident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pic>
        <p:nvPicPr>
          <p:cNvPr id="423" name="Google Shape;423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68224" y="1131670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4" name="Google Shape;424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5400000">
            <a:off x="7981799" y="2192558"/>
            <a:ext cx="485775" cy="79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5" name="Google Shape;425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8032624" y="3253433"/>
            <a:ext cx="485775" cy="796725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33"/>
          <p:cNvSpPr txBox="1"/>
          <p:nvPr/>
        </p:nvSpPr>
        <p:spPr>
          <a:xfrm>
            <a:off x="6185600" y="2347550"/>
            <a:ext cx="1448100" cy="47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>
                <a:solidFill>
                  <a:srgbClr val="5B5BA5"/>
                </a:solidFill>
                <a:latin typeface="Quicksand"/>
                <a:ea typeface="Quicksand"/>
                <a:cs typeface="Quicksand"/>
                <a:sym typeface="Quicksand"/>
              </a:rPr>
              <a:t>2 - Unsure </a:t>
            </a:r>
            <a:endParaRPr sz="1500" b="1">
              <a:solidFill>
                <a:srgbClr val="5B5BA5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4"/>
          <p:cNvSpPr txBox="1">
            <a:spLocks noGrp="1"/>
          </p:cNvSpPr>
          <p:nvPr>
            <p:ph type="body" idx="2"/>
          </p:nvPr>
        </p:nvSpPr>
        <p:spPr>
          <a:xfrm>
            <a:off x="4726200" y="1170125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Next lesson, you will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-GB"/>
              <a:t>Create a pictogram independently</a:t>
            </a:r>
            <a:endParaRPr/>
          </a:p>
        </p:txBody>
      </p:sp>
      <p:sp>
        <p:nvSpPr>
          <p:cNvPr id="432" name="Google Shape;432;p34"/>
          <p:cNvSpPr txBox="1">
            <a:spLocks noGrp="1"/>
          </p:cNvSpPr>
          <p:nvPr>
            <p:ph type="body" idx="1"/>
          </p:nvPr>
        </p:nvSpPr>
        <p:spPr>
          <a:xfrm>
            <a:off x="310900" y="1170124"/>
            <a:ext cx="4096500" cy="3659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/>
              <a:t>In this lesson, you …</a:t>
            </a:r>
            <a:endParaRPr b="1"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r>
              <a:rPr lang="en-GB"/>
              <a:t>Recognised that objects can be represented by pictures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1000"/>
              </a:spcBef>
              <a:spcAft>
                <a:spcPts val="1600"/>
              </a:spcAft>
              <a:buNone/>
            </a:pPr>
            <a:endParaRPr/>
          </a:p>
        </p:txBody>
      </p:sp>
      <p:sp>
        <p:nvSpPr>
          <p:cNvPr id="433" name="Google Shape;433;p3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Next lesson</a:t>
            </a:r>
            <a:endParaRPr/>
          </a:p>
        </p:txBody>
      </p:sp>
      <p:sp>
        <p:nvSpPr>
          <p:cNvPr id="434" name="Google Shape;434;p3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26</a:t>
            </a:fld>
            <a:endParaRPr/>
          </a:p>
        </p:txBody>
      </p:sp>
      <p:sp>
        <p:nvSpPr>
          <p:cNvPr id="435" name="Google Shape;435;p3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 b="1"/>
              <a:t>Think, pair, share</a:t>
            </a:r>
            <a:endParaRPr b="1"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3</a:t>
            </a:fld>
            <a:endParaRPr/>
          </a:p>
        </p:txBody>
      </p:sp>
      <p:sp>
        <p:nvSpPr>
          <p:cNvPr id="66" name="Google Shape;66;p11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a pictogram?</a:t>
            </a:r>
            <a:endParaRPr/>
          </a:p>
        </p:txBody>
      </p:sp>
      <p:pic>
        <p:nvPicPr>
          <p:cNvPr id="68" name="Google Shape;68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29650" y="1023200"/>
            <a:ext cx="3083700" cy="308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74" name="Google Shape;74;p12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Pictograms</a:t>
            </a:r>
            <a:endParaRPr/>
          </a:p>
        </p:txBody>
      </p:sp>
      <p:sp>
        <p:nvSpPr>
          <p:cNvPr id="76" name="Google Shape;76;p12"/>
          <p:cNvSpPr/>
          <p:nvPr/>
        </p:nvSpPr>
        <p:spPr>
          <a:xfrm>
            <a:off x="2873318" y="3456815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77;p12"/>
          <p:cNvSpPr/>
          <p:nvPr/>
        </p:nvSpPr>
        <p:spPr>
          <a:xfrm>
            <a:off x="3711264" y="3456819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12"/>
          <p:cNvSpPr/>
          <p:nvPr/>
        </p:nvSpPr>
        <p:spPr>
          <a:xfrm>
            <a:off x="4546437" y="3456813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2"/>
          <p:cNvSpPr/>
          <p:nvPr/>
        </p:nvSpPr>
        <p:spPr>
          <a:xfrm>
            <a:off x="5381609" y="3434521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80" name="Google Shape;80;p12"/>
          <p:cNvCxnSpPr/>
          <p:nvPr/>
        </p:nvCxnSpPr>
        <p:spPr>
          <a:xfrm rot="10800000" flipH="1">
            <a:off x="2742450" y="3405331"/>
            <a:ext cx="3659100" cy="6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1" name="Google Shape;81;p12"/>
          <p:cNvSpPr/>
          <p:nvPr/>
        </p:nvSpPr>
        <p:spPr>
          <a:xfrm>
            <a:off x="2873318" y="2700010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2"/>
          <p:cNvSpPr/>
          <p:nvPr/>
        </p:nvSpPr>
        <p:spPr>
          <a:xfrm>
            <a:off x="2873318" y="1994656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2"/>
          <p:cNvSpPr/>
          <p:nvPr/>
        </p:nvSpPr>
        <p:spPr>
          <a:xfrm>
            <a:off x="3711264" y="2700013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2"/>
          <p:cNvSpPr/>
          <p:nvPr/>
        </p:nvSpPr>
        <p:spPr>
          <a:xfrm>
            <a:off x="4549225" y="1289300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2"/>
          <p:cNvSpPr/>
          <p:nvPr/>
        </p:nvSpPr>
        <p:spPr>
          <a:xfrm>
            <a:off x="4546437" y="1994654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2"/>
          <p:cNvSpPr/>
          <p:nvPr/>
        </p:nvSpPr>
        <p:spPr>
          <a:xfrm>
            <a:off x="4549225" y="2700007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2"/>
          <p:cNvSpPr/>
          <p:nvPr/>
        </p:nvSpPr>
        <p:spPr>
          <a:xfrm>
            <a:off x="5387185" y="2700005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2"/>
          <p:cNvSpPr/>
          <p:nvPr/>
        </p:nvSpPr>
        <p:spPr>
          <a:xfrm>
            <a:off x="5387185" y="1994652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89;p12"/>
          <p:cNvSpPr txBox="1"/>
          <p:nvPr/>
        </p:nvSpPr>
        <p:spPr>
          <a:xfrm>
            <a:off x="2275750" y="786250"/>
            <a:ext cx="4591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Our group’s favourite colours</a:t>
            </a:r>
            <a:endParaRPr sz="24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90" name="Google Shape;90;p12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n-GB"/>
              <a:t>A pictogram is a chart that uses pictures to display data. We can make them using pens and paper, or we can use a computer.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3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sp>
        <p:nvSpPr>
          <p:cNvPr id="96" name="Google Shape;96;p13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97" name="Google Shape;97;p13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Pictograms</a:t>
            </a:r>
            <a:endParaRPr/>
          </a:p>
        </p:txBody>
      </p:sp>
      <p:sp>
        <p:nvSpPr>
          <p:cNvPr id="98" name="Google Shape;98;p13"/>
          <p:cNvSpPr/>
          <p:nvPr/>
        </p:nvSpPr>
        <p:spPr>
          <a:xfrm>
            <a:off x="2873318" y="3456815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3"/>
          <p:cNvSpPr/>
          <p:nvPr/>
        </p:nvSpPr>
        <p:spPr>
          <a:xfrm>
            <a:off x="3711264" y="3456819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13"/>
          <p:cNvSpPr/>
          <p:nvPr/>
        </p:nvSpPr>
        <p:spPr>
          <a:xfrm>
            <a:off x="4546437" y="3456813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13"/>
          <p:cNvSpPr/>
          <p:nvPr/>
        </p:nvSpPr>
        <p:spPr>
          <a:xfrm>
            <a:off x="5381609" y="3434521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02" name="Google Shape;102;p13"/>
          <p:cNvCxnSpPr/>
          <p:nvPr/>
        </p:nvCxnSpPr>
        <p:spPr>
          <a:xfrm rot="10800000" flipH="1">
            <a:off x="2742450" y="3405331"/>
            <a:ext cx="3659100" cy="6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3" name="Google Shape;103;p13"/>
          <p:cNvSpPr/>
          <p:nvPr/>
        </p:nvSpPr>
        <p:spPr>
          <a:xfrm>
            <a:off x="2873318" y="2700010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4;p13"/>
          <p:cNvSpPr/>
          <p:nvPr/>
        </p:nvSpPr>
        <p:spPr>
          <a:xfrm>
            <a:off x="2873318" y="1994656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13"/>
          <p:cNvSpPr/>
          <p:nvPr/>
        </p:nvSpPr>
        <p:spPr>
          <a:xfrm>
            <a:off x="3711264" y="2700013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13"/>
          <p:cNvSpPr/>
          <p:nvPr/>
        </p:nvSpPr>
        <p:spPr>
          <a:xfrm>
            <a:off x="4549225" y="1289300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13"/>
          <p:cNvSpPr/>
          <p:nvPr/>
        </p:nvSpPr>
        <p:spPr>
          <a:xfrm>
            <a:off x="4546437" y="1994654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3"/>
          <p:cNvSpPr/>
          <p:nvPr/>
        </p:nvSpPr>
        <p:spPr>
          <a:xfrm>
            <a:off x="4549225" y="2700007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3"/>
          <p:cNvSpPr/>
          <p:nvPr/>
        </p:nvSpPr>
        <p:spPr>
          <a:xfrm>
            <a:off x="5387185" y="2700005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10;p13"/>
          <p:cNvSpPr/>
          <p:nvPr/>
        </p:nvSpPr>
        <p:spPr>
          <a:xfrm>
            <a:off x="5387185" y="1994652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11;p13"/>
          <p:cNvSpPr txBox="1"/>
          <p:nvPr/>
        </p:nvSpPr>
        <p:spPr>
          <a:xfrm>
            <a:off x="2275750" y="786250"/>
            <a:ext cx="4591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Our group’s favourite colours</a:t>
            </a:r>
            <a:endParaRPr sz="24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12" name="Google Shape;112;p13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This pictogram shows the favourite colours of a group of children. Each circle of colour represents one child’s answer.  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4"/>
          <p:cNvSpPr txBox="1"/>
          <p:nvPr/>
        </p:nvSpPr>
        <p:spPr>
          <a:xfrm>
            <a:off x="2275750" y="786250"/>
            <a:ext cx="4591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Our group’s favourite colours</a:t>
            </a:r>
            <a:endParaRPr sz="24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18" name="Google Shape;118;p14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6</a:t>
            </a:fld>
            <a:endParaRPr/>
          </a:p>
        </p:txBody>
      </p:sp>
      <p:sp>
        <p:nvSpPr>
          <p:cNvPr id="119" name="Google Shape;119;p14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20" name="Google Shape;120;p14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Pictograms</a:t>
            </a:r>
            <a:endParaRPr/>
          </a:p>
        </p:txBody>
      </p:sp>
      <p:sp>
        <p:nvSpPr>
          <p:cNvPr id="121" name="Google Shape;121;p14"/>
          <p:cNvSpPr/>
          <p:nvPr/>
        </p:nvSpPr>
        <p:spPr>
          <a:xfrm>
            <a:off x="2873318" y="3456815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14"/>
          <p:cNvSpPr/>
          <p:nvPr/>
        </p:nvSpPr>
        <p:spPr>
          <a:xfrm>
            <a:off x="3711264" y="3456819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4"/>
          <p:cNvSpPr/>
          <p:nvPr/>
        </p:nvSpPr>
        <p:spPr>
          <a:xfrm>
            <a:off x="4546437" y="3456813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14"/>
          <p:cNvSpPr/>
          <p:nvPr/>
        </p:nvSpPr>
        <p:spPr>
          <a:xfrm>
            <a:off x="5381609" y="3434521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25" name="Google Shape;125;p14"/>
          <p:cNvCxnSpPr/>
          <p:nvPr/>
        </p:nvCxnSpPr>
        <p:spPr>
          <a:xfrm rot="10800000" flipH="1">
            <a:off x="2742450" y="3405331"/>
            <a:ext cx="3659100" cy="6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6" name="Google Shape;126;p14"/>
          <p:cNvSpPr/>
          <p:nvPr/>
        </p:nvSpPr>
        <p:spPr>
          <a:xfrm>
            <a:off x="2873318" y="2700010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4"/>
          <p:cNvSpPr/>
          <p:nvPr/>
        </p:nvSpPr>
        <p:spPr>
          <a:xfrm>
            <a:off x="2873318" y="1994656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14"/>
          <p:cNvSpPr/>
          <p:nvPr/>
        </p:nvSpPr>
        <p:spPr>
          <a:xfrm>
            <a:off x="3711264" y="2700013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14"/>
          <p:cNvSpPr/>
          <p:nvPr/>
        </p:nvSpPr>
        <p:spPr>
          <a:xfrm>
            <a:off x="4549225" y="1289300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4"/>
          <p:cNvSpPr/>
          <p:nvPr/>
        </p:nvSpPr>
        <p:spPr>
          <a:xfrm>
            <a:off x="4546437" y="1994654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14"/>
          <p:cNvSpPr/>
          <p:nvPr/>
        </p:nvSpPr>
        <p:spPr>
          <a:xfrm>
            <a:off x="4549225" y="2700007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14"/>
          <p:cNvSpPr/>
          <p:nvPr/>
        </p:nvSpPr>
        <p:spPr>
          <a:xfrm>
            <a:off x="5387185" y="2700005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33;p14"/>
          <p:cNvSpPr/>
          <p:nvPr/>
        </p:nvSpPr>
        <p:spPr>
          <a:xfrm>
            <a:off x="5387185" y="1994652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14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 asked eight children what their favourite colour was and recorded it using a pictogram. For each person’s answer I added a circle of their chosen colour.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5"/>
          <p:cNvSpPr txBox="1"/>
          <p:nvPr/>
        </p:nvSpPr>
        <p:spPr>
          <a:xfrm>
            <a:off x="310900" y="786125"/>
            <a:ext cx="45915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Our group’s favourite colours</a:t>
            </a:r>
            <a:endParaRPr sz="2400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40" name="Google Shape;140;p15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Quick pictograms</a:t>
            </a:r>
            <a:endParaRPr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41;p15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sp>
        <p:nvSpPr>
          <p:cNvPr id="142" name="Google Shape;142;p15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43" name="Google Shape;143;p15"/>
          <p:cNvSpPr txBox="1">
            <a:spLocks noGrp="1"/>
          </p:cNvSpPr>
          <p:nvPr>
            <p:ph type="body" idx="2"/>
          </p:nvPr>
        </p:nvSpPr>
        <p:spPr>
          <a:xfrm>
            <a:off x="310900" y="4117599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Can you create a pictogram to show your group’s favourite colours?</a:t>
            </a:r>
            <a:endParaRPr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144" name="Google Shape;144;p15"/>
          <p:cNvSpPr/>
          <p:nvPr/>
        </p:nvSpPr>
        <p:spPr>
          <a:xfrm>
            <a:off x="908468" y="3456690"/>
            <a:ext cx="714900" cy="6609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" name="Google Shape;145;p15"/>
          <p:cNvSpPr/>
          <p:nvPr/>
        </p:nvSpPr>
        <p:spPr>
          <a:xfrm>
            <a:off x="1746414" y="3456694"/>
            <a:ext cx="714900" cy="6609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15"/>
          <p:cNvSpPr/>
          <p:nvPr/>
        </p:nvSpPr>
        <p:spPr>
          <a:xfrm>
            <a:off x="2581587" y="3456688"/>
            <a:ext cx="714900" cy="6609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" name="Google Shape;147;p15"/>
          <p:cNvSpPr/>
          <p:nvPr/>
        </p:nvSpPr>
        <p:spPr>
          <a:xfrm>
            <a:off x="3416759" y="3434396"/>
            <a:ext cx="714900" cy="6609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48" name="Google Shape;148;p15"/>
          <p:cNvCxnSpPr/>
          <p:nvPr/>
        </p:nvCxnSpPr>
        <p:spPr>
          <a:xfrm rot="10800000" flipH="1">
            <a:off x="777600" y="3405206"/>
            <a:ext cx="3659100" cy="6900"/>
          </a:xfrm>
          <a:prstGeom prst="straightConnector1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9" name="Google Shape;149;p15"/>
          <p:cNvSpPr/>
          <p:nvPr/>
        </p:nvSpPr>
        <p:spPr>
          <a:xfrm rot="2367">
            <a:off x="4251930" y="3565500"/>
            <a:ext cx="1307100" cy="399300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15"/>
          <p:cNvSpPr/>
          <p:nvPr/>
        </p:nvSpPr>
        <p:spPr>
          <a:xfrm>
            <a:off x="5679300" y="2024500"/>
            <a:ext cx="2750400" cy="1887000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The images underneath the line show the data that is being collected. 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rgbClr val="FFFFFF"/>
                </a:solidFill>
                <a:latin typeface="Quicksand"/>
                <a:ea typeface="Quicksand"/>
                <a:cs typeface="Quicksand"/>
                <a:sym typeface="Quicksand"/>
              </a:rPr>
              <a:t>We do not count this.</a:t>
            </a: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16"/>
          <p:cNvSpPr txBox="1">
            <a:spLocks noGrp="1"/>
          </p:cNvSpPr>
          <p:nvPr>
            <p:ph type="title"/>
          </p:nvPr>
        </p:nvSpPr>
        <p:spPr>
          <a:xfrm>
            <a:off x="310900" y="319600"/>
            <a:ext cx="8521200" cy="698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Quick pictogram rules</a:t>
            </a:r>
            <a:endParaRPr b="0"/>
          </a:p>
        </p:txBody>
      </p:sp>
      <p:sp>
        <p:nvSpPr>
          <p:cNvPr id="156" name="Google Shape;156;p16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157" name="Google Shape;157;p16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58" name="Google Shape;158;p16"/>
          <p:cNvSpPr txBox="1">
            <a:spLocks noGrp="1"/>
          </p:cNvSpPr>
          <p:nvPr>
            <p:ph type="body" idx="2"/>
          </p:nvPr>
        </p:nvSpPr>
        <p:spPr>
          <a:xfrm>
            <a:off x="310900" y="1017703"/>
            <a:ext cx="8521200" cy="381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Everyone has to choose their favourite colour from the list: red, green, blue, or yellow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You only have one vote, so you can only pick one colour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Everyone has to help make the pictogram</a:t>
            </a:r>
            <a:endParaRPr sz="2400"/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GB" sz="2400"/>
              <a:t>Once the pictogram is made you need to work out as a group what your favourite colour is</a:t>
            </a:r>
            <a:endParaRPr sz="2400"/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None/>
            </a:pPr>
            <a:endParaRPr b="1"/>
          </a:p>
        </p:txBody>
      </p:sp>
      <p:sp>
        <p:nvSpPr>
          <p:cNvPr id="159" name="Google Shape;159;p16"/>
          <p:cNvSpPr/>
          <p:nvPr/>
        </p:nvSpPr>
        <p:spPr>
          <a:xfrm>
            <a:off x="1879749" y="3726703"/>
            <a:ext cx="1194000" cy="11013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16"/>
          <p:cNvSpPr/>
          <p:nvPr/>
        </p:nvSpPr>
        <p:spPr>
          <a:xfrm>
            <a:off x="3279335" y="3726709"/>
            <a:ext cx="1194000" cy="11013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1" name="Google Shape;161;p16"/>
          <p:cNvSpPr/>
          <p:nvPr/>
        </p:nvSpPr>
        <p:spPr>
          <a:xfrm>
            <a:off x="4674288" y="3726699"/>
            <a:ext cx="1194000" cy="11013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6"/>
          <p:cNvSpPr/>
          <p:nvPr/>
        </p:nvSpPr>
        <p:spPr>
          <a:xfrm>
            <a:off x="6069241" y="3689550"/>
            <a:ext cx="1194000" cy="11013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17"/>
          <p:cNvSpPr txBox="1">
            <a:spLocks noGrp="1"/>
          </p:cNvSpPr>
          <p:nvPr>
            <p:ph type="sldNum" idx="12"/>
          </p:nvPr>
        </p:nvSpPr>
        <p:spPr>
          <a:xfrm>
            <a:off x="8832200" y="4829300"/>
            <a:ext cx="311700" cy="314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168" name="Google Shape;168;p17"/>
          <p:cNvSpPr txBox="1">
            <a:spLocks noGrp="1"/>
          </p:cNvSpPr>
          <p:nvPr>
            <p:ph type="subTitle" idx="3"/>
          </p:nvPr>
        </p:nvSpPr>
        <p:spPr>
          <a:xfrm>
            <a:off x="5257800" y="0"/>
            <a:ext cx="3564900" cy="314100"/>
          </a:xfrm>
          <a:prstGeom prst="rect">
            <a:avLst/>
          </a:prstGeom>
        </p:spPr>
        <p:txBody>
          <a:bodyPr spcFirstLastPara="1" wrap="square" lIns="91425" tIns="91425" rIns="0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Activity 1</a:t>
            </a:r>
            <a:endParaRPr/>
          </a:p>
        </p:txBody>
      </p:sp>
      <p:sp>
        <p:nvSpPr>
          <p:cNvPr id="169" name="Google Shape;169;p17"/>
          <p:cNvSpPr/>
          <p:nvPr/>
        </p:nvSpPr>
        <p:spPr>
          <a:xfrm>
            <a:off x="316100" y="1965201"/>
            <a:ext cx="1887900" cy="17526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17"/>
          <p:cNvSpPr/>
          <p:nvPr/>
        </p:nvSpPr>
        <p:spPr>
          <a:xfrm>
            <a:off x="2528950" y="1965210"/>
            <a:ext cx="1887900" cy="1752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" name="Google Shape;171;p17"/>
          <p:cNvSpPr/>
          <p:nvPr/>
        </p:nvSpPr>
        <p:spPr>
          <a:xfrm>
            <a:off x="4734475" y="1965194"/>
            <a:ext cx="1887900" cy="1752600"/>
          </a:xfrm>
          <a:prstGeom prst="ellipse">
            <a:avLst/>
          </a:prstGeom>
          <a:solidFill>
            <a:srgbClr val="0000FF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17"/>
          <p:cNvSpPr/>
          <p:nvPr/>
        </p:nvSpPr>
        <p:spPr>
          <a:xfrm>
            <a:off x="6940000" y="1906078"/>
            <a:ext cx="1887900" cy="1752600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7"/>
          <p:cNvSpPr txBox="1"/>
          <p:nvPr/>
        </p:nvSpPr>
        <p:spPr>
          <a:xfrm>
            <a:off x="316100" y="310900"/>
            <a:ext cx="8517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What is your group’s favourite colour from this list?</a:t>
            </a: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  <p:sp>
        <p:nvSpPr>
          <p:cNvPr id="174" name="Google Shape;174;p17"/>
          <p:cNvSpPr txBox="1"/>
          <p:nvPr/>
        </p:nvSpPr>
        <p:spPr>
          <a:xfrm>
            <a:off x="316100" y="3866075"/>
            <a:ext cx="8517000" cy="62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 b="1">
                <a:solidFill>
                  <a:schemeClr val="dk1"/>
                </a:solidFill>
                <a:latin typeface="Quicksand"/>
                <a:ea typeface="Quicksand"/>
                <a:cs typeface="Quicksand"/>
                <a:sym typeface="Quicksand"/>
              </a:rPr>
              <a:t>      Red			    Green			    Blue       or      Yellow?</a:t>
            </a: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chemeClr val="dk1"/>
              </a:solidFill>
              <a:latin typeface="Quicksand"/>
              <a:ea typeface="Quicksand"/>
              <a:cs typeface="Quicksand"/>
              <a:sym typeface="Quicksa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NCCE Slides">
  <a:themeElements>
    <a:clrScheme name="Simple Light">
      <a:dk1>
        <a:srgbClr val="5B5BA5"/>
      </a:dk1>
      <a:lt1>
        <a:srgbClr val="FFFFFF"/>
      </a:lt1>
      <a:dk2>
        <a:srgbClr val="E9E9F3"/>
      </a:dk2>
      <a:lt2>
        <a:srgbClr val="F2F6FC"/>
      </a:lt2>
      <a:accent1>
        <a:srgbClr val="E9F7FC"/>
      </a:accent1>
      <a:accent2>
        <a:srgbClr val="FFEFDA"/>
      </a:accent2>
      <a:accent3>
        <a:srgbClr val="ECF8F5"/>
      </a:accent3>
      <a:accent4>
        <a:srgbClr val="FEF2F6"/>
      </a:accent4>
      <a:accent5>
        <a:srgbClr val="E6E6EA"/>
      </a:accent5>
      <a:accent6>
        <a:srgbClr val="F0F6ED"/>
      </a:accent6>
      <a:hlink>
        <a:srgbClr val="3197A8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1189</Words>
  <Application>Microsoft Office PowerPoint</Application>
  <PresentationFormat>On-screen Show (16:9)</PresentationFormat>
  <Paragraphs>342</Paragraphs>
  <Slides>26</Slides>
  <Notes>26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Quicksand</vt:lpstr>
      <vt:lpstr>Caveat</vt:lpstr>
      <vt:lpstr>Quicksand Light</vt:lpstr>
      <vt:lpstr>NCCE Slides</vt:lpstr>
      <vt:lpstr>Lesson 2: Enter the data</vt:lpstr>
      <vt:lpstr>Lesson 2: Enter the data</vt:lpstr>
      <vt:lpstr>What is a pictogram?</vt:lpstr>
      <vt:lpstr>Pictograms</vt:lpstr>
      <vt:lpstr>Pictograms</vt:lpstr>
      <vt:lpstr>Pictograms</vt:lpstr>
      <vt:lpstr>Quick pictograms </vt:lpstr>
      <vt:lpstr>Quick pictogram rules</vt:lpstr>
      <vt:lpstr>PowerPoint Presentation</vt:lpstr>
      <vt:lpstr>Entering the data</vt:lpstr>
      <vt:lpstr>My family's favourite fruit</vt:lpstr>
      <vt:lpstr>My family's favourite fruit</vt:lpstr>
      <vt:lpstr>Why do you think I collected this data?</vt:lpstr>
      <vt:lpstr>Can you enter the data into a computer?</vt:lpstr>
      <vt:lpstr>How did the teachers get to school today?</vt:lpstr>
      <vt:lpstr>Answering questions</vt:lpstr>
      <vt:lpstr>Answering questions</vt:lpstr>
      <vt:lpstr>Answering questions</vt:lpstr>
      <vt:lpstr>Answering questions</vt:lpstr>
      <vt:lpstr>Can you use your pictogram to answer simple questions? </vt:lpstr>
      <vt:lpstr>How do computers help us when we make pictograms?</vt:lpstr>
      <vt:lpstr>Which pictogram is easiest to read?</vt:lpstr>
      <vt:lpstr>Making pictograms by hand can take a lot of time</vt:lpstr>
      <vt:lpstr>It is easy to enter data on a computer</vt:lpstr>
      <vt:lpstr>How confident are you? (1–3)</vt:lpstr>
      <vt:lpstr>Next lesson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2: Enter the data</dc:title>
  <cp:lastModifiedBy>Giles @ Digital Learning Cornwall</cp:lastModifiedBy>
  <cp:revision>2</cp:revision>
  <dcterms:modified xsi:type="dcterms:W3CDTF">2024-11-26T22:04:38Z</dcterms:modified>
</cp:coreProperties>
</file>